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84" r:id="rId4"/>
    <p:sldId id="285" r:id="rId5"/>
    <p:sldId id="296" r:id="rId6"/>
    <p:sldId id="298" r:id="rId7"/>
    <p:sldId id="297" r:id="rId8"/>
    <p:sldId id="289" r:id="rId9"/>
    <p:sldId id="290" r:id="rId10"/>
    <p:sldId id="292" r:id="rId11"/>
    <p:sldId id="291" r:id="rId12"/>
    <p:sldId id="293" r:id="rId13"/>
    <p:sldId id="257" r:id="rId14"/>
    <p:sldId id="258" r:id="rId15"/>
    <p:sldId id="262" r:id="rId16"/>
    <p:sldId id="265" r:id="rId17"/>
    <p:sldId id="264" r:id="rId18"/>
    <p:sldId id="280" r:id="rId19"/>
    <p:sldId id="281" r:id="rId20"/>
    <p:sldId id="29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t="17567" r="15338" b="17778"/>
          <a:stretch/>
        </p:blipFill>
        <p:spPr>
          <a:xfrm>
            <a:off x="185350" y="0"/>
            <a:ext cx="12121979" cy="6275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85350" y="3604591"/>
            <a:ext cx="12121979" cy="267113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Voter Registration and Participation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Paul </a:t>
            </a:r>
            <a:r>
              <a:rPr lang="en-US" b="1" dirty="0" err="1" smtClean="0"/>
              <a:t>MitchelL</a:t>
            </a:r>
            <a:endParaRPr lang="en-US" b="1" dirty="0" smtClean="0"/>
          </a:p>
          <a:p>
            <a:r>
              <a:rPr lang="en-US" dirty="0" smtClean="0"/>
              <a:t>Vice President – Political Data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652" y="-779172"/>
            <a:ext cx="13862212" cy="8416343"/>
          </a:xfrm>
        </p:spPr>
      </p:pic>
    </p:spTree>
    <p:extLst>
      <p:ext uri="{BB962C8B-B14F-4D97-AF65-F5344CB8AC3E}">
        <p14:creationId xmlns:p14="http://schemas.microsoft.com/office/powerpoint/2010/main" val="9522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652" y="-779172"/>
            <a:ext cx="13862212" cy="8416343"/>
          </a:xfrm>
        </p:spPr>
      </p:pic>
    </p:spTree>
    <p:extLst>
      <p:ext uri="{BB962C8B-B14F-4D97-AF65-F5344CB8AC3E}">
        <p14:creationId xmlns:p14="http://schemas.microsoft.com/office/powerpoint/2010/main" val="6499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652" y="-779172"/>
            <a:ext cx="13862212" cy="8416343"/>
          </a:xfrm>
        </p:spPr>
      </p:pic>
    </p:spTree>
    <p:extLst>
      <p:ext uri="{BB962C8B-B14F-4D97-AF65-F5344CB8AC3E}">
        <p14:creationId xmlns:p14="http://schemas.microsoft.com/office/powerpoint/2010/main" val="256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Absentee Voting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2200" dirty="0"/>
          </a:p>
          <a:p>
            <a:r>
              <a:rPr lang="en-US" sz="3600" dirty="0" smtClean="0"/>
              <a:t>Rates of Permanent Absentee Status have been increasing.</a:t>
            </a:r>
          </a:p>
          <a:p>
            <a:endParaRPr lang="en-US" sz="3100" dirty="0"/>
          </a:p>
          <a:p>
            <a:pPr lvl="1"/>
            <a:r>
              <a:rPr lang="en-US" sz="3100" dirty="0" smtClean="0"/>
              <a:t>2002 </a:t>
            </a:r>
            <a:br>
              <a:rPr lang="en-US" sz="3100" dirty="0" smtClean="0"/>
            </a:br>
            <a:r>
              <a:rPr lang="en-US" sz="3100" dirty="0" smtClean="0"/>
              <a:t>	:: 9% of Voters are PAV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	:: 15% of Votes cast are By Mail</a:t>
            </a:r>
            <a:br>
              <a:rPr lang="en-US" sz="3100" dirty="0" smtClean="0"/>
            </a:br>
            <a:endParaRPr lang="en-US" sz="3100" dirty="0" smtClean="0"/>
          </a:p>
          <a:p>
            <a:pPr lvl="1"/>
            <a:r>
              <a:rPr lang="en-US" sz="3100" dirty="0" smtClean="0"/>
              <a:t>2014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	</a:t>
            </a:r>
            <a:r>
              <a:rPr lang="en-US" sz="3100" dirty="0" smtClean="0"/>
              <a:t>:: 50% </a:t>
            </a:r>
            <a:r>
              <a:rPr lang="en-US" sz="3100" dirty="0"/>
              <a:t>of Voters are PAV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	:: </a:t>
            </a:r>
            <a:r>
              <a:rPr lang="en-US" sz="3100" dirty="0" smtClean="0"/>
              <a:t>62% </a:t>
            </a:r>
            <a:r>
              <a:rPr lang="en-US" sz="3100" dirty="0"/>
              <a:t>of Votes cast are By Mail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1645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Absentee Voting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3400" dirty="0"/>
              <a:t>Rates of Permanent Absentee </a:t>
            </a:r>
            <a:r>
              <a:rPr lang="en-US" sz="3400" dirty="0" smtClean="0"/>
              <a:t>Growth </a:t>
            </a:r>
            <a:r>
              <a:rPr lang="en-US" sz="3400" u="sng" dirty="0" smtClean="0"/>
              <a:t>has been uneven</a:t>
            </a:r>
            <a:r>
              <a:rPr lang="en-US" sz="3400" dirty="0" smtClean="0"/>
              <a:t>.</a:t>
            </a:r>
            <a:endParaRPr lang="en-US" sz="3400" dirty="0"/>
          </a:p>
          <a:p>
            <a:endParaRPr lang="en-US" sz="3100" dirty="0"/>
          </a:p>
          <a:p>
            <a:pPr lvl="1"/>
            <a:r>
              <a:rPr lang="en-US" sz="3200" dirty="0" smtClean="0"/>
              <a:t>LA County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:: </a:t>
            </a:r>
            <a:r>
              <a:rPr lang="en-US" sz="3200" dirty="0" smtClean="0"/>
              <a:t>31% </a:t>
            </a:r>
            <a:r>
              <a:rPr lang="en-US" sz="3200" dirty="0"/>
              <a:t>of Voters are </a:t>
            </a:r>
            <a:r>
              <a:rPr lang="en-US" sz="3200" dirty="0" smtClean="0"/>
              <a:t>PAV // </a:t>
            </a:r>
            <a:r>
              <a:rPr lang="en-US" sz="3200" dirty="0" smtClean="0">
                <a:solidFill>
                  <a:srgbClr val="C00000"/>
                </a:solidFill>
              </a:rPr>
              <a:t>44% </a:t>
            </a:r>
            <a:r>
              <a:rPr lang="en-US" sz="3200" dirty="0">
                <a:solidFill>
                  <a:srgbClr val="C00000"/>
                </a:solidFill>
              </a:rPr>
              <a:t>of Votes cast are By Mail</a:t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  <a:p>
            <a:pPr lvl="1"/>
            <a:r>
              <a:rPr lang="en-US" sz="3200" dirty="0" smtClean="0"/>
              <a:t>SF Bay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:: </a:t>
            </a:r>
            <a:r>
              <a:rPr lang="en-US" sz="3200" dirty="0" smtClean="0"/>
              <a:t>60% </a:t>
            </a:r>
            <a:r>
              <a:rPr lang="en-US" sz="3200" dirty="0"/>
              <a:t>of Voters are </a:t>
            </a:r>
            <a:r>
              <a:rPr lang="en-US" sz="3200" dirty="0" smtClean="0"/>
              <a:t>PAV // </a:t>
            </a:r>
            <a:r>
              <a:rPr lang="en-US" sz="3200" dirty="0" smtClean="0">
                <a:solidFill>
                  <a:srgbClr val="C00000"/>
                </a:solidFill>
              </a:rPr>
              <a:t>69% </a:t>
            </a:r>
            <a:r>
              <a:rPr lang="en-US" sz="3200" dirty="0">
                <a:solidFill>
                  <a:srgbClr val="C00000"/>
                </a:solidFill>
              </a:rPr>
              <a:t>of Votes cast are By Mail</a:t>
            </a:r>
          </a:p>
        </p:txBody>
      </p:sp>
    </p:spTree>
    <p:extLst>
      <p:ext uri="{BB962C8B-B14F-4D97-AF65-F5344CB8AC3E}">
        <p14:creationId xmlns:p14="http://schemas.microsoft.com/office/powerpoint/2010/main" val="2529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Absentee Voting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97257"/>
          </a:xfrm>
        </p:spPr>
        <p:txBody>
          <a:bodyPr>
            <a:normAutofit fontScale="85000" lnSpcReduction="20000"/>
          </a:bodyPr>
          <a:lstStyle/>
          <a:p>
            <a:endParaRPr lang="en-US" sz="2200" dirty="0"/>
          </a:p>
          <a:p>
            <a:r>
              <a:rPr lang="en-US" sz="3600" dirty="0"/>
              <a:t>Rates of Permanent Absentee </a:t>
            </a:r>
            <a:r>
              <a:rPr lang="en-US" sz="3600" dirty="0" smtClean="0"/>
              <a:t>Growth </a:t>
            </a:r>
            <a:r>
              <a:rPr lang="en-US" sz="3600" u="sng" dirty="0" smtClean="0"/>
              <a:t>has been uneven</a:t>
            </a:r>
            <a:r>
              <a:rPr lang="en-US" sz="3600" dirty="0" smtClean="0"/>
              <a:t>.</a:t>
            </a:r>
            <a:endParaRPr lang="en-US" sz="3600" dirty="0"/>
          </a:p>
          <a:p>
            <a:endParaRPr lang="en-US" sz="3100" dirty="0"/>
          </a:p>
          <a:p>
            <a:pPr lvl="1"/>
            <a:r>
              <a:rPr lang="en-US" sz="3500" dirty="0" smtClean="0"/>
              <a:t>Divergence in PAV use by Ethnicity	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	</a:t>
            </a:r>
            <a:br>
              <a:rPr lang="en-US" sz="3500" dirty="0"/>
            </a:br>
            <a:r>
              <a:rPr lang="en-US" sz="3500" dirty="0"/>
              <a:t>	:: African American 30%</a:t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	:: Latino 40%</a:t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	:: Asian 55%</a:t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	:: White 52%</a:t>
            </a:r>
            <a:endParaRPr lang="en-US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Absentee Voting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3400" dirty="0"/>
              <a:t>Rates of Permanent Absentee </a:t>
            </a:r>
            <a:r>
              <a:rPr lang="en-US" sz="3400" dirty="0" smtClean="0"/>
              <a:t>Growth </a:t>
            </a:r>
            <a:r>
              <a:rPr lang="en-US" sz="3400" u="sng" dirty="0" smtClean="0"/>
              <a:t>has been uneven</a:t>
            </a:r>
            <a:r>
              <a:rPr lang="en-US" sz="3400" dirty="0" smtClean="0"/>
              <a:t>.</a:t>
            </a:r>
            <a:endParaRPr lang="en-US" sz="3400" dirty="0"/>
          </a:p>
          <a:p>
            <a:endParaRPr lang="en-US" sz="3400" dirty="0"/>
          </a:p>
          <a:p>
            <a:pPr lvl="1"/>
            <a:r>
              <a:rPr lang="en-US" sz="3200" dirty="0"/>
              <a:t>New Registrants are becoming more PAV</a:t>
            </a:r>
            <a:br>
              <a:rPr lang="en-US" sz="3200" dirty="0"/>
            </a:br>
            <a:r>
              <a:rPr lang="en-US" sz="3200" dirty="0"/>
              <a:t>	</a:t>
            </a:r>
            <a:br>
              <a:rPr lang="en-US" sz="3200" dirty="0"/>
            </a:br>
            <a:r>
              <a:rPr lang="en-US" sz="3200" dirty="0"/>
              <a:t>	:: 49% of Traditional paper registration forms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:: 60% of Motor Voter paper forms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:: 66% of </a:t>
            </a:r>
            <a:r>
              <a:rPr lang="en-US" sz="3200" dirty="0" smtClean="0"/>
              <a:t>Online Voter Registrations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Absentee Voting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3400" dirty="0"/>
              <a:t>Rates of Permanent Absentee </a:t>
            </a:r>
            <a:r>
              <a:rPr lang="en-US" sz="3400" dirty="0" smtClean="0"/>
              <a:t>Growth </a:t>
            </a:r>
            <a:r>
              <a:rPr lang="en-US" sz="3400" u="sng" dirty="0" smtClean="0"/>
              <a:t>has been uneven</a:t>
            </a:r>
            <a:r>
              <a:rPr lang="en-US" sz="3400" dirty="0" smtClean="0"/>
              <a:t>.</a:t>
            </a:r>
            <a:endParaRPr lang="en-US" sz="3400" dirty="0"/>
          </a:p>
          <a:p>
            <a:endParaRPr lang="en-US" sz="3400" dirty="0"/>
          </a:p>
          <a:p>
            <a:pPr lvl="1"/>
            <a:r>
              <a:rPr lang="en-US" sz="3200" dirty="0" smtClean="0"/>
              <a:t>Age a significant factor, but Closing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</a:t>
            </a:r>
            <a:br>
              <a:rPr lang="en-US" sz="3200" dirty="0"/>
            </a:br>
            <a:r>
              <a:rPr lang="en-US" sz="3200" dirty="0"/>
              <a:t>	:: </a:t>
            </a:r>
            <a:r>
              <a:rPr lang="en-US" sz="3200" dirty="0" smtClean="0"/>
              <a:t>2002: 25% of Age 60+ Ballots / 8% of Age 18-28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:: </a:t>
            </a:r>
            <a:r>
              <a:rPr lang="en-US" sz="3200" dirty="0" smtClean="0"/>
              <a:t>2014: 68% of Age 60+ Ballots / 60% of Age 18-28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80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652" y="-779172"/>
            <a:ext cx="13862212" cy="8416343"/>
          </a:xfrm>
        </p:spPr>
      </p:pic>
    </p:spTree>
    <p:extLst>
      <p:ext uri="{BB962C8B-B14F-4D97-AF65-F5344CB8AC3E}">
        <p14:creationId xmlns:p14="http://schemas.microsoft.com/office/powerpoint/2010/main" val="32460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652" y="-779172"/>
            <a:ext cx="13862212" cy="8416343"/>
          </a:xfrm>
        </p:spPr>
      </p:pic>
    </p:spTree>
    <p:extLst>
      <p:ext uri="{BB962C8B-B14F-4D97-AF65-F5344CB8AC3E}">
        <p14:creationId xmlns:p14="http://schemas.microsoft.com/office/powerpoint/2010/main" val="184709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2014 Election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2200" dirty="0"/>
          </a:p>
          <a:p>
            <a:r>
              <a:rPr lang="en-US" sz="3600" dirty="0" smtClean="0"/>
              <a:t>Participation in the 2014 Elections was below all expectations</a:t>
            </a:r>
          </a:p>
          <a:p>
            <a:endParaRPr lang="en-US" sz="3100" dirty="0"/>
          </a:p>
          <a:p>
            <a:pPr lvl="1"/>
            <a:r>
              <a:rPr lang="en-US" sz="3100" dirty="0" smtClean="0"/>
              <a:t>2014 Primary 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	:: 25% Total Turnout – </a:t>
            </a:r>
            <a:r>
              <a:rPr lang="en-US" sz="3100" dirty="0" err="1" smtClean="0"/>
              <a:t>Gov</a:t>
            </a:r>
            <a:r>
              <a:rPr lang="en-US" sz="3100" dirty="0" smtClean="0"/>
              <a:t> Primary usually ~ 35%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/>
          </a:p>
          <a:p>
            <a:pPr lvl="1"/>
            <a:r>
              <a:rPr lang="en-US" sz="3100" dirty="0" smtClean="0"/>
              <a:t>2014 General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	</a:t>
            </a:r>
            <a:r>
              <a:rPr lang="en-US" sz="3100" dirty="0" smtClean="0"/>
              <a:t>:: 42% Total Turnout – </a:t>
            </a:r>
            <a:r>
              <a:rPr lang="en-US" sz="3100" dirty="0" err="1" smtClean="0"/>
              <a:t>Gov</a:t>
            </a:r>
            <a:r>
              <a:rPr lang="en-US" sz="3100" dirty="0" smtClean="0"/>
              <a:t> General usually ~ 52%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5604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652" y="-779172"/>
            <a:ext cx="13862212" cy="8416343"/>
          </a:xfrm>
        </p:spPr>
      </p:pic>
    </p:spTree>
    <p:extLst>
      <p:ext uri="{BB962C8B-B14F-4D97-AF65-F5344CB8AC3E}">
        <p14:creationId xmlns:p14="http://schemas.microsoft.com/office/powerpoint/2010/main" val="26115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652" y="-779172"/>
            <a:ext cx="13862213" cy="8416343"/>
          </a:xfrm>
        </p:spPr>
      </p:pic>
    </p:spTree>
    <p:extLst>
      <p:ext uri="{BB962C8B-B14F-4D97-AF65-F5344CB8AC3E}">
        <p14:creationId xmlns:p14="http://schemas.microsoft.com/office/powerpoint/2010/main" val="26247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as a key factor in voting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200" dirty="0"/>
          </a:p>
          <a:p>
            <a:r>
              <a:rPr lang="en-US" sz="3600" dirty="0" smtClean="0"/>
              <a:t>Who votes is very strongly associated with age</a:t>
            </a:r>
          </a:p>
          <a:p>
            <a:endParaRPr lang="en-US" sz="3100" dirty="0"/>
          </a:p>
          <a:p>
            <a:pPr lvl="1"/>
            <a:r>
              <a:rPr lang="en-US" sz="3100" dirty="0" smtClean="0"/>
              <a:t>Looking at Registered Voters there is a strong historic pattern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/>
          </a:p>
          <a:p>
            <a:pPr lvl="1"/>
            <a:r>
              <a:rPr lang="en-US" sz="3100" dirty="0" smtClean="0"/>
              <a:t>High and low turnout elections generally follow same patterns</a:t>
            </a:r>
          </a:p>
          <a:p>
            <a:pPr lvl="1"/>
            <a:endParaRPr lang="en-US" sz="3100" dirty="0"/>
          </a:p>
          <a:p>
            <a:pPr lvl="1"/>
            <a:r>
              <a:rPr lang="en-US" sz="3100" dirty="0" smtClean="0"/>
              <a:t>2014 showed strong drop for everyone under 60.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14752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ION HEARING AGES CHART LEGAL_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0"/>
            <a:ext cx="11295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87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Angeles and Rest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200" dirty="0"/>
          </a:p>
          <a:p>
            <a:r>
              <a:rPr lang="en-US" sz="3600" dirty="0" smtClean="0"/>
              <a:t>Different voting patterns historically</a:t>
            </a:r>
          </a:p>
          <a:p>
            <a:endParaRPr lang="en-US" sz="3100" dirty="0"/>
          </a:p>
          <a:p>
            <a:pPr lvl="1"/>
            <a:r>
              <a:rPr lang="en-US" sz="3100" dirty="0" smtClean="0"/>
              <a:t>Significantly lower turnout 31% for LA / 46% for rest of state</a:t>
            </a:r>
            <a:br>
              <a:rPr lang="en-US" sz="3100" dirty="0" smtClean="0"/>
            </a:br>
            <a:endParaRPr lang="en-US" sz="3100" dirty="0" smtClean="0"/>
          </a:p>
          <a:p>
            <a:pPr lvl="1"/>
            <a:r>
              <a:rPr lang="en-US" sz="3100" dirty="0" smtClean="0"/>
              <a:t>Latino 23% to 31% Statewide; Asian 26% to 42%</a:t>
            </a:r>
          </a:p>
          <a:p>
            <a:pPr lvl="1"/>
            <a:endParaRPr lang="en-US" sz="3100" dirty="0" smtClean="0"/>
          </a:p>
          <a:p>
            <a:pPr lvl="1"/>
            <a:r>
              <a:rPr lang="en-US" sz="3100" dirty="0" smtClean="0"/>
              <a:t>Reduced vote turnout exists across age groups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41856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ION HEARING AGES CHART LEGAL_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0"/>
            <a:ext cx="11295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72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Ethnicity and voting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2200" dirty="0"/>
          </a:p>
          <a:p>
            <a:r>
              <a:rPr lang="en-US" sz="3600" dirty="0" smtClean="0"/>
              <a:t>Hard to overstate the power of ethnicity in voting behavior </a:t>
            </a:r>
          </a:p>
          <a:p>
            <a:endParaRPr lang="en-US" sz="3100" dirty="0"/>
          </a:p>
          <a:p>
            <a:pPr lvl="1"/>
            <a:r>
              <a:rPr lang="en-US" sz="3100" dirty="0" smtClean="0"/>
              <a:t>Dramatic differences between the population as a whole and those who vote – making for an Electorate that does not look like California.</a:t>
            </a:r>
          </a:p>
          <a:p>
            <a:pPr lvl="1"/>
            <a:endParaRPr lang="en-US" sz="3100" dirty="0"/>
          </a:p>
          <a:p>
            <a:pPr lvl="1"/>
            <a:r>
              <a:rPr lang="en-US" sz="3100" dirty="0" smtClean="0"/>
              <a:t>Several Los Angeles Communities are Majority Latino but in low turnout elections the median voter is White</a:t>
            </a:r>
            <a:br>
              <a:rPr lang="en-US" sz="3100" dirty="0" smtClean="0"/>
            </a:br>
            <a:endParaRPr lang="en-US" sz="3100" dirty="0" smtClean="0"/>
          </a:p>
          <a:p>
            <a:pPr lvl="1"/>
            <a:r>
              <a:rPr lang="en-US" sz="3100" dirty="0" smtClean="0"/>
              <a:t>Latinos have only twice, in thousands of elections studied, significantly outpaced their rate of registration.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	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25879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652" y="-779172"/>
            <a:ext cx="13862212" cy="8416343"/>
          </a:xfrm>
        </p:spPr>
      </p:pic>
    </p:spTree>
    <p:extLst>
      <p:ext uri="{BB962C8B-B14F-4D97-AF65-F5344CB8AC3E}">
        <p14:creationId xmlns:p14="http://schemas.microsoft.com/office/powerpoint/2010/main" val="38259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2062</TotalTime>
  <Words>212</Words>
  <Application>Microsoft Office PowerPoint</Application>
  <PresentationFormat>Custom</PresentationFormat>
  <Paragraphs>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</vt:lpstr>
      <vt:lpstr>Voter Registration and Participation</vt:lpstr>
      <vt:lpstr>The 2014 Election </vt:lpstr>
      <vt:lpstr>PowerPoint Presentation</vt:lpstr>
      <vt:lpstr>Age as a key factor in voting </vt:lpstr>
      <vt:lpstr>PowerPoint Presentation</vt:lpstr>
      <vt:lpstr>Los Angeles and Rest of State</vt:lpstr>
      <vt:lpstr>PowerPoint Presentation</vt:lpstr>
      <vt:lpstr>Ethnicity and voting </vt:lpstr>
      <vt:lpstr>PowerPoint Presentation</vt:lpstr>
      <vt:lpstr>PowerPoint Presentation</vt:lpstr>
      <vt:lpstr>PowerPoint Presentation</vt:lpstr>
      <vt:lpstr>PowerPoint Presentation</vt:lpstr>
      <vt:lpstr>Absentee Voting Trends</vt:lpstr>
      <vt:lpstr>Absentee Voting Trends</vt:lpstr>
      <vt:lpstr>Absentee Voting Trends</vt:lpstr>
      <vt:lpstr>Absentee Voting Trends</vt:lpstr>
      <vt:lpstr>Absentee Voting Trends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Voter Registration and Participation</dc:title>
  <dc:creator>Paul Mitchell</dc:creator>
  <cp:lastModifiedBy>Lerma, Maria</cp:lastModifiedBy>
  <cp:revision>30</cp:revision>
  <dcterms:created xsi:type="dcterms:W3CDTF">2015-01-30T05:45:32Z</dcterms:created>
  <dcterms:modified xsi:type="dcterms:W3CDTF">2015-02-23T21:42:28Z</dcterms:modified>
</cp:coreProperties>
</file>